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</Types>
</file>

<file path=_rels\.rels>&#65279;<?xml version="1.0" encoding="utf-8"?><Relationships xmlns="http://schemas.openxmlformats.org/package/2006/relationships"><Relationship Type="http://schemas.openxmlformats.org/package/2006/relationships/metadata/core-properties" Target="/docProps/core.xml" Id="R40802aeb84294db2" /><Relationship Type="http://schemas.openxmlformats.org/officeDocument/2006/relationships/extended-properties" Target="/docProps/app.xml" Id="R40d83c6e81774ad9" /><Relationship Type="http://schemas.openxmlformats.org/officeDocument/2006/relationships/officeDocument" Target="/ppt/presentation.xml" Id="Re6363f83f5104051" /></Relationships>
</file>

<file path=docProps\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\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2026-07-25T08:15:10.2020000Z</dcterms:created>
  <dcterms:modified xsi:type="dcterms:W3CDTF">2026-07-25T08:15:10.2020000Z</dcterms:modified>
</coreProperties>
</file>

<file path=ppt\_rels\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8ac3bc4ea18c4ea6" /><Relationship Type="http://schemas.openxmlformats.org/officeDocument/2006/relationships/slideMaster" Target="/ppt/slideMasters/slideMaster1.xml" Id="Re29e3b37dac444d7" /><Relationship Type="http://schemas.openxmlformats.org/officeDocument/2006/relationships/notesMaster" Target="/ppt/notesMasters/notesMaster1.xml" Id="Re3443585ec294735" /><Relationship Type="http://schemas.openxmlformats.org/officeDocument/2006/relationships/presProps" Target="/ppt/presProps.xml" Id="R5705d7788cd948af" /><Relationship Type="http://schemas.openxmlformats.org/officeDocument/2006/relationships/tableStyles" Target="/ppt/tableStyles.xml" Id="Rb24f9e5000b842ba" /><Relationship Type="http://schemas.openxmlformats.org/officeDocument/2006/relationships/slide" Target="/ppt/slides/slide1.xml" Id="Re25cc53ed3044750" /><Relationship Type="http://schemas.openxmlformats.org/officeDocument/2006/relationships/slide" Target="/ppt/slides/slide2.xml" Id="Rf6dae5afade746d8" /><Relationship Type="http://schemas.openxmlformats.org/officeDocument/2006/relationships/slide" Target="/ppt/slides/slide3.xml" Id="R17124d5093d1493b" /><Relationship Type="http://schemas.openxmlformats.org/officeDocument/2006/relationships/slide" Target="/ppt/slides/slide4.xml" Id="R4777ad4bd47d45d8" /><Relationship Type="http://schemas.openxmlformats.org/officeDocument/2006/relationships/slide" Target="/ppt/slides/slide5.xml" Id="Rdcd9003d121143a5" /><Relationship Type="http://schemas.openxmlformats.org/officeDocument/2006/relationships/slide" Target="/ppt/slides/slide6.xml" Id="R3c89b0c1238443b7" /><Relationship Type="http://schemas.openxmlformats.org/officeDocument/2006/relationships/slide" Target="/ppt/slides/slide7.xml" Id="R2921d4dd51cb4e19" /><Relationship Type="http://schemas.openxmlformats.org/officeDocument/2006/relationships/slide" Target="/ppt/slides/slide8.xml" Id="Rd1c9806320c147f1" /><Relationship Type="http://schemas.openxmlformats.org/officeDocument/2006/relationships/slide" Target="/ppt/slides/slide9.xml" Id="R6088a986d26f4939" /><Relationship Type="http://schemas.openxmlformats.org/officeDocument/2006/relationships/slide" Target="/ppt/slides/slide10.xml" Id="R08a32570da994072" /><Relationship Type="http://schemas.openxmlformats.org/officeDocument/2006/relationships/slide" Target="/ppt/slides/slide11.xml" Id="Ra25c6d93a06f4a34" /><Relationship Type="http://schemas.openxmlformats.org/officeDocument/2006/relationships/slide" Target="/ppt/slides/slide12.xml" Id="Ra8bbcec53a334b16" /><Relationship Type="http://schemas.openxmlformats.org/officeDocument/2006/relationships/slide" Target="/ppt/slides/slide13.xml" Id="Rf2e901a0cfa74aff" /><Relationship Type="http://schemas.openxmlformats.org/officeDocument/2006/relationships/slide" Target="/ppt/slides/slide14.xml" Id="R63b88b04d2444cb7" /><Relationship Type="http://schemas.openxmlformats.org/officeDocument/2006/relationships/slide" Target="/ppt/slides/slide15.xml" Id="R1af4f0d9b7274792" /></Relationships>
</file>

<file path=ppt\notesMasters\_rels\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8c4236a6afb44c3e" /></Relationships>
</file>

<file path=ppt\notesMasters\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\notesMasters\theme\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\notesSlides\_rels\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723ea331ba044766" /><Relationship Type="http://schemas.openxmlformats.org/officeDocument/2006/relationships/notesMaster" Target="/ppt/notesMasters/notesMaster1.xml" Id="Rc9a99b900a3d490d" /></Relationships>
</file>

<file path=ppt\notesSlides\_rels\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91e42014cf3b4e67" /><Relationship Type="http://schemas.openxmlformats.org/officeDocument/2006/relationships/notesMaster" Target="/ppt/notesMasters/notesMaster1.xml" Id="R81c54e7f64354d00" /></Relationships>
</file>

<file path=ppt\notesSlides\_rels\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c82c16c4f8214199" /><Relationship Type="http://schemas.openxmlformats.org/officeDocument/2006/relationships/notesMaster" Target="/ppt/notesMasters/notesMaster1.xml" Id="R13107447756140bd" /></Relationships>
</file>

<file path=ppt\notesSlides\_rels\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475e05e3d9a94434" /><Relationship Type="http://schemas.openxmlformats.org/officeDocument/2006/relationships/notesMaster" Target="/ppt/notesMasters/notesMaster1.xml" Id="R60d6f891809b4b7c" /></Relationships>
</file>

<file path=ppt\notesSlides\_rels\notesSlide13.xml.rels>&#65279;<?xml version="1.0" encoding="utf-8"?><Relationships xmlns="http://schemas.openxmlformats.org/package/2006/relationships"><Relationship Type="http://schemas.openxmlformats.org/officeDocument/2006/relationships/slide" Target="/ppt/slides/slide13.xml" Id="R406f13e8dc994630" /><Relationship Type="http://schemas.openxmlformats.org/officeDocument/2006/relationships/notesMaster" Target="/ppt/notesMasters/notesMaster1.xml" Id="R3a62d77c71e74b65" /></Relationships>
</file>

<file path=ppt\notesSlides\_rels\notesSlide14.xml.rels>&#65279;<?xml version="1.0" encoding="utf-8"?><Relationships xmlns="http://schemas.openxmlformats.org/package/2006/relationships"><Relationship Type="http://schemas.openxmlformats.org/officeDocument/2006/relationships/slide" Target="/ppt/slides/slide14.xml" Id="R97b6106677e141ab" /><Relationship Type="http://schemas.openxmlformats.org/officeDocument/2006/relationships/notesMaster" Target="/ppt/notesMasters/notesMaster1.xml" Id="Raf6bfc8401724d9b" /></Relationships>
</file>

<file path=ppt\notesSlides\_rels\notesSlide15.xml.rels>&#65279;<?xml version="1.0" encoding="utf-8"?><Relationships xmlns="http://schemas.openxmlformats.org/package/2006/relationships"><Relationship Type="http://schemas.openxmlformats.org/officeDocument/2006/relationships/slide" Target="/ppt/slides/slide15.xml" Id="R074eb6658f2740c9" /><Relationship Type="http://schemas.openxmlformats.org/officeDocument/2006/relationships/notesMaster" Target="/ppt/notesMasters/notesMaster1.xml" Id="R6ffabd4f06364688" /></Relationships>
</file>

<file path=ppt\notesSlides\_rels\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1988d7d7ff6a4a2d" /><Relationship Type="http://schemas.openxmlformats.org/officeDocument/2006/relationships/notesMaster" Target="/ppt/notesMasters/notesMaster1.xml" Id="R747b1c0ff11c4171" /></Relationships>
</file>

<file path=ppt\notesSlides\_rels\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b51ec7a570394b26" /><Relationship Type="http://schemas.openxmlformats.org/officeDocument/2006/relationships/notesMaster" Target="/ppt/notesMasters/notesMaster1.xml" Id="R128de95c161740ed" /></Relationships>
</file>

<file path=ppt\notesSlides\_rels\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d38a958662624456" /><Relationship Type="http://schemas.openxmlformats.org/officeDocument/2006/relationships/notesMaster" Target="/ppt/notesMasters/notesMaster1.xml" Id="R4314220af0704047" /></Relationships>
</file>

<file path=ppt\notesSlides\_rels\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53a72f8d437f4c44" /><Relationship Type="http://schemas.openxmlformats.org/officeDocument/2006/relationships/notesMaster" Target="/ppt/notesMasters/notesMaster1.xml" Id="R80a4febdd2724e0a" /></Relationships>
</file>

<file path=ppt\notesSlides\_rels\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b54a6bad9f97464e" /><Relationship Type="http://schemas.openxmlformats.org/officeDocument/2006/relationships/notesMaster" Target="/ppt/notesMasters/notesMaster1.xml" Id="R825cadfa0d4640f8" /></Relationships>
</file>

<file path=ppt\notesSlides\_rels\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b7d3ba7f8dc64adb" /><Relationship Type="http://schemas.openxmlformats.org/officeDocument/2006/relationships/notesMaster" Target="/ppt/notesMasters/notesMaster1.xml" Id="Rc1f7d156180443be" /></Relationships>
</file>

<file path=ppt\notesSlides\_rels\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1a0c83dd504c4e2d" /><Relationship Type="http://schemas.openxmlformats.org/officeDocument/2006/relationships/notesMaster" Target="/ppt/notesMasters/notesMaster1.xml" Id="Rd3bc2bf3444e49ad" /></Relationships>
</file>

<file path=ppt\notesSlides\_rels\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376babe1ed614552" /><Relationship Type="http://schemas.openxmlformats.org/officeDocument/2006/relationships/notesMaster" Target="/ppt/notesMasters/notesMaster1.xml" Id="R061faba02f9a4105" /></Relationships>
</file>

<file path=ppt\notesSlides\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1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1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1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1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notesSlides\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\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\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e29e3b37dac444d7"/>
  </p:sldMasterIdLst>
  <p:notesMasterIdLst>
    <p:notesMasterId xmlns:r="http://schemas.openxmlformats.org/officeDocument/2006/relationships" r:id="Re3443585ec294735"/>
  </p:notesMasterIdLst>
  <p:sldIdLst>
    <p:sldId xmlns:r="http://schemas.openxmlformats.org/officeDocument/2006/relationships" id="256" r:id="Re25cc53ed3044750"/>
    <p:sldId xmlns:r="http://schemas.openxmlformats.org/officeDocument/2006/relationships" id="257" r:id="Rf6dae5afade746d8"/>
    <p:sldId xmlns:r="http://schemas.openxmlformats.org/officeDocument/2006/relationships" id="258" r:id="R17124d5093d1493b"/>
    <p:sldId xmlns:r="http://schemas.openxmlformats.org/officeDocument/2006/relationships" id="259" r:id="R4777ad4bd47d45d8"/>
    <p:sldId xmlns:r="http://schemas.openxmlformats.org/officeDocument/2006/relationships" id="260" r:id="Rdcd9003d121143a5"/>
    <p:sldId xmlns:r="http://schemas.openxmlformats.org/officeDocument/2006/relationships" id="261" r:id="R3c89b0c1238443b7"/>
    <p:sldId xmlns:r="http://schemas.openxmlformats.org/officeDocument/2006/relationships" id="262" r:id="R2921d4dd51cb4e19"/>
    <p:sldId xmlns:r="http://schemas.openxmlformats.org/officeDocument/2006/relationships" id="263" r:id="Rd1c9806320c147f1"/>
    <p:sldId xmlns:r="http://schemas.openxmlformats.org/officeDocument/2006/relationships" id="264" r:id="R6088a986d26f4939"/>
    <p:sldId xmlns:r="http://schemas.openxmlformats.org/officeDocument/2006/relationships" id="265" r:id="R08a32570da994072"/>
    <p:sldId xmlns:r="http://schemas.openxmlformats.org/officeDocument/2006/relationships" id="266" r:id="Ra25c6d93a06f4a34"/>
    <p:sldId xmlns:r="http://schemas.openxmlformats.org/officeDocument/2006/relationships" id="267" r:id="Ra8bbcec53a334b16"/>
    <p:sldId xmlns:r="http://schemas.openxmlformats.org/officeDocument/2006/relationships" id="268" r:id="Rf2e901a0cfa74aff"/>
    <p:sldId xmlns:r="http://schemas.openxmlformats.org/officeDocument/2006/relationships" id="269" r:id="R63b88b04d2444cb7"/>
    <p:sldId xmlns:r="http://schemas.openxmlformats.org/officeDocument/2006/relationships" id="270" r:id="R1af4f0d9b7274792"/>
  </p:sldIdLst>
  <p:sldSz cx="12192000" cy="6858000"/>
  <p:notesSz cx="6858000" cy="9144000"/>
</p:presentation>
</file>

<file path=ppt\slideLayouts\_rels\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39d1172170f24a15" /></Relationships>
</file>

<file path=ppt\slideLayouts\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\slideMasters\_rels\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d2e9dfe841144918" /><Relationship Type="http://schemas.openxmlformats.org/officeDocument/2006/relationships/slideLayout" Target="/ppt/slideLayouts/slideLayout1.xml" Id="R4c574d81f108466b" /></Relationships>
</file>

<file path=ppt\slideMasters\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4c574d81f108466b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\slideMasters\theme\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\slides\_rels\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23f905267c04b4b" /><Relationship Type="http://schemas.openxmlformats.org/officeDocument/2006/relationships/image" Target="/ppt/media/image.png" Id="Rc161033fb8d6446a" /><Relationship Type="http://schemas.openxmlformats.org/officeDocument/2006/relationships/notesSlide" Target="/ppt/notesSlides/notesSlide1.xml" Id="Ra85f7c3a7204412b" /></Relationships>
</file>

<file path=ppt\slides\_rels\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ecb4205226b149bb" /><Relationship Type="http://schemas.openxmlformats.org/officeDocument/2006/relationships/image" Target="/ppt/media/image11.png" Id="R3fa45385ad434dfa" /><Relationship Type="http://schemas.openxmlformats.org/officeDocument/2006/relationships/notesSlide" Target="/ppt/notesSlides/notesSlide10.xml" Id="R4021a1ca147a409a" /></Relationships>
</file>

<file path=ppt\slides\_rels\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72121c3144f4945" /><Relationship Type="http://schemas.openxmlformats.org/officeDocument/2006/relationships/image" Target="/ppt/media/image12.png" Id="R5a30b911c396486e" /><Relationship Type="http://schemas.openxmlformats.org/officeDocument/2006/relationships/notesSlide" Target="/ppt/notesSlides/notesSlide11.xml" Id="R2d44bba420fe4e8b" /></Relationships>
</file>

<file path=ppt\slides\_rels\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6251efd4eb9488e" /><Relationship Type="http://schemas.openxmlformats.org/officeDocument/2006/relationships/image" Target="/ppt/media/image13.png" Id="R6b64aeb4c8784e3c" /><Relationship Type="http://schemas.openxmlformats.org/officeDocument/2006/relationships/notesSlide" Target="/ppt/notesSlides/notesSlide12.xml" Id="R75cfebc918c64811" /></Relationships>
</file>

<file path=ppt\slides\_rels\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90cad58d98f4810" /><Relationship Type="http://schemas.openxmlformats.org/officeDocument/2006/relationships/image" Target="/ppt/media/image14.png" Id="R5c736c490a1d4072" /><Relationship Type="http://schemas.openxmlformats.org/officeDocument/2006/relationships/notesSlide" Target="/ppt/notesSlides/notesSlide13.xml" Id="R3ebe3ad18fd14fdd" /></Relationships>
</file>

<file path=ppt\slides\_rels\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cf29a82ecd3045e5" /><Relationship Type="http://schemas.openxmlformats.org/officeDocument/2006/relationships/image" Target="/ppt/media/image15.png" Id="R309fdf5b761b41a5" /><Relationship Type="http://schemas.openxmlformats.org/officeDocument/2006/relationships/notesSlide" Target="/ppt/notesSlides/notesSlide14.xml" Id="Ra6cfeebde5f845b6" /></Relationships>
</file>

<file path=ppt\slides\_rels\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57c527658ba4032" /><Relationship Type="http://schemas.openxmlformats.org/officeDocument/2006/relationships/image" Target="/ppt/media/image16.png" Id="Ra1a91f8bed7d4d79" /><Relationship Type="http://schemas.openxmlformats.org/officeDocument/2006/relationships/notesSlide" Target="/ppt/notesSlides/notesSlide15.xml" Id="R2d582f04433447e6" /></Relationships>
</file>

<file path=ppt\slides\_rels\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619cfea7e1c4709" /><Relationship Type="http://schemas.openxmlformats.org/officeDocument/2006/relationships/image" Target="/ppt/media/image2.png" Id="R98d50e38caef4fa6" /><Relationship Type="http://schemas.openxmlformats.org/officeDocument/2006/relationships/notesSlide" Target="/ppt/notesSlides/notesSlide2.xml" Id="R874e964f3ab44c0f" /></Relationships>
</file>

<file path=ppt\slides\_rels\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d20e9972bf104e84" /><Relationship Type="http://schemas.openxmlformats.org/officeDocument/2006/relationships/image" Target="/ppt/media/image3.png" Id="R50b9ef4e01854465" /><Relationship Type="http://schemas.openxmlformats.org/officeDocument/2006/relationships/image" Target="/ppt/media/image4.png" Id="R9c96caba12ab4682" /><Relationship Type="http://schemas.openxmlformats.org/officeDocument/2006/relationships/notesSlide" Target="/ppt/notesSlides/notesSlide3.xml" Id="R94d3b02186ae4e83" /></Relationships>
</file>

<file path=ppt\slides\_rels\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0e185da34e54564" /><Relationship Type="http://schemas.openxmlformats.org/officeDocument/2006/relationships/image" Target="/ppt/media/image5.png" Id="Rbef8421790654f9f" /><Relationship Type="http://schemas.openxmlformats.org/officeDocument/2006/relationships/notesSlide" Target="/ppt/notesSlides/notesSlide4.xml" Id="Rc212664970c449e3" /></Relationships>
</file>

<file path=ppt\slides\_rels\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118b0b1d9bd4236" /><Relationship Type="http://schemas.openxmlformats.org/officeDocument/2006/relationships/image" Target="/ppt/media/image6.png" Id="Rb4e9d10939e946b8" /><Relationship Type="http://schemas.openxmlformats.org/officeDocument/2006/relationships/notesSlide" Target="/ppt/notesSlides/notesSlide5.xml" Id="Rc572d8ae9df947ce" /></Relationships>
</file>

<file path=ppt\slides\_rels\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65c6f05343b74f73" /><Relationship Type="http://schemas.openxmlformats.org/officeDocument/2006/relationships/image" Target="/ppt/media/image7.png" Id="Rd389d1e8cf8e4b69" /><Relationship Type="http://schemas.openxmlformats.org/officeDocument/2006/relationships/notesSlide" Target="/ppt/notesSlides/notesSlide6.xml" Id="R20e232f251ad43a1" /></Relationships>
</file>

<file path=ppt\slides\_rels\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7c9cc769d34464c" /><Relationship Type="http://schemas.openxmlformats.org/officeDocument/2006/relationships/image" Target="/ppt/media/image8.png" Id="R0a1302fe03314875" /><Relationship Type="http://schemas.openxmlformats.org/officeDocument/2006/relationships/notesSlide" Target="/ppt/notesSlides/notesSlide7.xml" Id="R9ae90dccb1364593" /></Relationships>
</file>

<file path=ppt\slides\_rels\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2f2b12762d14fa6" /><Relationship Type="http://schemas.openxmlformats.org/officeDocument/2006/relationships/image" Target="/ppt/media/image9.png" Id="Ra750e327e68e485a" /><Relationship Type="http://schemas.openxmlformats.org/officeDocument/2006/relationships/notesSlide" Target="/ppt/notesSlides/notesSlide8.xml" Id="R3521b1f61233468b" /></Relationships>
</file>

<file path=ppt\slides\_rels\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2429de21b8d4435a" /><Relationship Type="http://schemas.openxmlformats.org/officeDocument/2006/relationships/image" Target="/ppt/media/image10.png" Id="R4e54cafb35c84af4" /><Relationship Type="http://schemas.openxmlformats.org/officeDocument/2006/relationships/notesSlide" Target="/ppt/notesSlides/notesSlide9.xml" Id="R8e1b3a6b27f14aaf" /></Relationships>
</file>

<file path=ppt\slides\slide1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161033fb8d6446a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5BE100C-5A6F-4BCC-B07D-EB9172FA5D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26FEC06-8856-4ABD-B800-0AD3EA2E46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552450"/>
            <a:ext cx="2857500" cy="333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800" b="1">
                <a:solidFill>
                  <a:srgbClr val="C9B799"/>
                </a:solidFill>
              </a:defRPr>
            </a:pPr>
            <a:r>
              <a:rPr sz="1800" b="1">
                <a:solidFill>
                  <a:srgbClr val="C9B799"/>
                </a:solidFill>
              </a:rPr>
              <a:t>ProBnd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BD323C17-0FA4-4D62-88BE-BD30A66AEE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809750"/>
            <a:ext cx="32385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4500" b="1">
                <a:solidFill>
                  <a:srgbClr val="FFFFFF"/>
                </a:solidFill>
              </a:defRPr>
            </a:pPr>
            <a:r>
              <a:rPr sz="4500" b="1">
                <a:solidFill>
                  <a:srgbClr val="FFFFFF"/>
                </a:solidFill>
              </a:rPr>
              <a:t>رِواق عرعر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EA931A3-1B1E-4301-9CD9-B1E8DF5556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952750"/>
            <a:ext cx="3238500" cy="952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2100" b="0">
                <a:solidFill>
                  <a:srgbClr val="BEB6A8"/>
                </a:solidFill>
              </a:defRPr>
            </a:pPr>
            <a:r>
              <a:rPr sz="2100" b="0">
                <a:solidFill>
                  <a:srgbClr val="BEB6A8"/>
                </a:solidFill>
              </a:rPr>
              <a:t>موسوعة تطوير عقاري</a:t>
            </a:r>
          </a:p>
          <a:p xmlns:a="http://schemas.openxmlformats.org/drawingml/2006/main">
            <a:pPr algn="r">
              <a:defRPr sz="2100" b="0">
                <a:solidFill>
                  <a:srgbClr val="BEB6A8"/>
                </a:solidFill>
              </a:defRPr>
            </a:pPr>
            <a:r>
              <a:rPr sz="2100" b="0">
                <a:solidFill>
                  <a:srgbClr val="BEB6A8"/>
                </a:solidFill>
              </a:rPr>
              <a:t>لعشر وجهات معمارية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8248E04-F5C0-4CE9-A357-9D6FA25983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763250" y="4381500"/>
            <a:ext cx="762000" cy="38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A97646"/>
          </a:solidFill>
          <a:ln xmlns:a="http://schemas.openxmlformats.org/drawingml/2006/main" w="0">
            <a:solidFill>
              <a:srgbClr val="A97646"/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96770D59-F07B-4A90-A1F4-025D072410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762500"/>
            <a:ext cx="3238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0">
                <a:solidFill>
                  <a:srgbClr val="FFFFFF"/>
                </a:solidFill>
              </a:defRPr>
            </a:pPr>
            <a:r>
              <a:rPr sz="1350" b="0">
                <a:solidFill>
                  <a:srgbClr val="FFFFFF"/>
                </a:solidFill>
              </a:rPr>
              <a:t>طريق الملك عبدالله · عرعر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826C0CA-6D0D-4227-AFA3-98C83EB41E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191125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probnd.space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39230C58-922F-4B05-91DA-3BCF63ACA1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FBD38320-1163-4D7B-810E-A00F2446DB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4137721"/>
      </p:ext>
    </p:extLst>
  </p:cSld>
</p:sld>
</file>

<file path=ppt\slides\slide10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fa45385ad434dfa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A0E7963-752E-4307-8AE0-1C10F2AEDF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E36A437-9434-4C27-89D9-94177D9E97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06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1E7B445-1BB1-4A36-8487-58576C5BD4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إسباني أندلسي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0679EAB-5EFB-4BDF-9C59-D86DD974F7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أندلس عرعر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B642781-0E73-4193-91DF-BC1B624749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أقواس أندلسية وألوان ترابية تصنع تجربة دافئة وغنية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1A82B73-3344-4C14-9D2A-608FE6C15E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D48729F-7C39-4E58-A330-938771581E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1,576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B987C6D4-6CB3-4A44-B183-52E565AAF6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1AD33D7-A250-49B2-AC9A-F13EA89000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84.5%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33511A6E-9965-4D71-AD4B-35FA8A44D0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34215736-F96F-44B9-A500-63C541017C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84.5%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A050E0AE-2982-467D-AE24-9338488838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79377D1-AE64-4847-899B-42624AE868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8678051-660D-4CB8-A8E4-105823B63B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DDAE48D6-6A9D-4317-A01F-096FB7CA51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حجر رملي · بلاط أندلسي · خشب معالج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12A521ED-E31A-42F5-93F9-EEEF2C73F69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6.6–8.2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6160E386-D824-4D18-B067-75EC0CB552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E95A928E-2168-4E61-8CF5-888FBAD946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3718639"/>
      </p:ext>
    </p:extLst>
  </p:cSld>
</p:sld>
</file>

<file path=ppt\slides\slide11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a30b911c396486e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EA0B190-1D58-4D70-8B92-98B59B6828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F72B805-4354-42FF-A409-5BE3E127AE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07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5738A6E-36A3-427F-B693-1795CB9AEE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إيطالي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10B115E-79A9-475A-B600-16F96E7F82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اللوجيا الإيطالية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9CD7748-08AE-4B49-9DD1-6354B917C7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رواق علوي رحب يفتح المطاعم والمقاهي على الواجهة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1A71AE6-680B-40BC-8ED9-4C12C0B576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302CBE1D-A5F0-493F-8DA2-DED823AA85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1,598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BFAC9AC6-E098-4399-BC0B-7B78DE4171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65C5A04B-FFBA-452F-A9C6-DCFEA2CA1B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84.4%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CF67351E-2F4B-4B94-9B94-24F7868D91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D1C9373D-CD91-4941-9D1B-278C0CA2E0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85.1%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475167AF-57A0-4D92-B9C8-0550AECC0F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E2C7C3CE-AFA1-4BF1-8604-7F4B9D1296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87708051-012E-4FB5-A02C-4BC39BD4DD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7DB18F13-291C-4876-A826-ECAA3942D7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ترافرتين · جص معدني · برونز معتق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436CCFAC-C845-4A4A-8EC5-0DD51296D9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6.7–8.4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74A185ED-5B50-465F-BBAE-1E371D2EE7B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315D69E1-50F9-4FE1-98A4-72E76018B1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3581876"/>
      </p:ext>
    </p:extLst>
  </p:cSld>
</p:sld>
</file>

<file path=ppt\slides\slide12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b64aeb4c8784e3c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4D307FA-1C39-4E98-9532-6C5CDBF795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6FD40FBE-3ED3-42C2-A367-15A31AF935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08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6AD92DE9-2417-49CF-8254-504402C29D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أمريكي معاصر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7A6EF3D-5329-4E2F-B635-277F5D45DA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اللايف ستايل الأمريكي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33B82EA-6C3A-4A05-8201-50C49A3D6C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واجهات مرنة للعلامات ومساحات واضحة ضمن تجربة تجارية حيوية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53DFEB06-025E-4880-9DF8-FFAF4D4249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630065E0-1960-487C-A80A-CE250019ED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1,590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607BBC7-51FF-4403-8347-4CCC247C2F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8BA2D0DC-DCA9-486E-949F-64F074891B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82.5%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F00D3499-32CB-441C-9AC7-9BEBBE049B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1AE7B8DC-476C-4FBE-82CD-4FA5AC8C30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87.2%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F03DC36-7BA1-4D50-A038-27B22E6CA5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280E74E2-BFA1-492E-B124-10D2125A08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D04C54F-D504-43B7-A966-364931AEEC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15415054-F2F1-4108-8C26-D32E0F4F7D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ألواح حجرية · ألمنيوم فحمي · زجاج واسع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A2F9D42A-CAB8-4EA4-86C1-C1A137B5C2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5.8–7.2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511D534C-A264-4254-B208-82124387D1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D6AFDC24-BE33-415B-9CE2-0A8E49AEED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79758131"/>
      </p:ext>
    </p:extLst>
  </p:cSld>
</p:sld>
</file>

<file path=ppt\slides\slide13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c736c490a1d4072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818397DD-CF9A-49F8-B137-14CAD90E0E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23788A5B-84E5-414A-BE64-1D38CFD982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09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6B43EEF-F237-4CCA-95DC-47059DEBB7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آرت ديكو عالمي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F9E1026-5F28-4D43-B61D-1F53DE82B1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آرت ديكو الحضري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42467C9-1760-4E86-BCAF-0085054ED7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خطوط رأسية وإضاءة مسائية تصنع علامة حضرية لا تُنسى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47CB9883-1737-4EE8-B570-DE6DD5B4BC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1E152DD9-CB67-40E9-8B52-9A4DC24B3B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1,582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F86F36C5-7593-4B62-ADE7-C18DB3A5BB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5A76B3B9-2D8A-4648-943F-37A751F144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85.0%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65C08C1D-F51A-4EC8-B4C4-684FD9F4A3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EF546974-3E25-4F4E-8914-42802D62C1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84.3%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3128EBEF-AF4A-4619-AB0B-CB649B34A9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879EF325-A8CC-4B4E-A9B3-4BD78B3674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89B0A906-B23D-44E9-BDDD-BBDA48D45A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A8A7B4D3-E1F7-45F4-B98F-EC8A35F96D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حجر عاجي · معدن شامبانيا · زجاج دخاني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3A1C3FED-09E4-4200-A7A0-CBB89B329A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6.5–8.1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2C655E28-071B-4CC0-B7DF-F2A3848E09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0E1CFBAC-8152-4D78-9248-F7FBAFE6AA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7775887"/>
      </p:ext>
    </p:extLst>
  </p:cSld>
</p:sld>
</file>

<file path=ppt\slides\slide14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09fdf5b761b41a5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99956E9-E6D7-4F0C-AF50-FA96F0DFA1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C7C40FC-F5DF-42A4-97E6-42A2F8FF50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10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0DBCDC0-FEE6-4E64-B40D-1DB4E12613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هجين معاصر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5AF64A2-5A20-444E-BD62-34F8E4C4A7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الشريط المعماري الهجين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B633F7F-3243-4329-8940-9F6E46F656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خط معماري متحرك يربط الواجهة والرواق في تكوين مستقبلي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4CDF87A-75C2-46AC-9041-9844582EA8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D96CD293-8CD9-46C4-9CA8-61A774805F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1,606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1DB3A119-A5AD-4C15-BB27-F99502A934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BCA023A-2A27-4D99-A196-D884344C27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84.1%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EF2E9E72-3955-45E4-B00D-176EB44A94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CA62D4D8-F4D8-4A53-9B14-7604554729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86.5%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5DA593BE-0E28-471F-B9A9-995DDFBF77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DBC95EE1-51A3-4ACC-A07B-B07B760133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2A55EB7C-E6C2-4E52-8374-3212F2D7F1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90F9346E-B8C0-43D1-AB44-4702BA14AB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حجر فاتح · ألمنيوم برونزي · كاسرات شمس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386FDD12-E3A2-4917-9A85-90CF13330E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6.1–7.6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D8A313DA-BEBD-4D39-AB58-DD1A7AF64B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443B566D-74F8-4D23-9BB6-5149F3222C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38516718"/>
      </p:ext>
    </p:extLst>
  </p:cSld>
</p:sld>
</file>

<file path=ppt\slides\slide15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1a91f8bed7d4d79"/>
          <a:srcRect xmlns:a="http://schemas.openxmlformats.org/drawingml/2006/main" l="25000" t="0" r="25000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6096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BFD55E5-BF05-4246-A104-F2DF5A847C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609600"/>
            <a:ext cx="485775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600" b="1">
                <a:solidFill>
                  <a:srgbClr val="FFFFFF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ثلاث نقاط قرار</a:t>
            </a:r>
          </a:p>
          <a:p xmlns:a="http://schemas.openxmlformats.org/drawingml/2006/main">
            <a:pPr algn="r">
              <a:defRPr sz="3600" b="1">
                <a:solidFill>
                  <a:srgbClr val="FFFFFF"/>
                </a:solidFill>
              </a:defRPr>
            </a:pPr>
            <a:r>
              <a:rPr sz="3600" b="1">
                <a:solidFill>
                  <a:srgbClr val="FFFFFF"/>
                </a:solidFill>
              </a:rPr>
              <a:t>تُسرّع الاتفاق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9AAE91A-F7F7-4DF8-A60F-2B15AA2E49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2190750"/>
            <a:ext cx="18097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2550" b="1">
                <a:solidFill>
                  <a:srgbClr val="C9B799"/>
                </a:solidFill>
              </a:defRPr>
            </a:pPr>
            <a:r>
              <a:rPr sz="2550" b="1">
                <a:solidFill>
                  <a:srgbClr val="C9B799"/>
                </a:solidFill>
              </a:rPr>
              <a:t>85.1%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6E6DE4FE-DC50-4C46-9AF3-011567D234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2667000"/>
            <a:ext cx="1809750" cy="590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0">
                <a:solidFill>
                  <a:srgbClr val="BEB6A8"/>
                </a:solidFill>
              </a:defRPr>
            </a:pPr>
            <a:r>
              <a:rPr sz="1350" b="0">
                <a:solidFill>
                  <a:srgbClr val="BEB6A8"/>
                </a:solidFill>
              </a:rPr>
              <a:t>أعلى كفاءة تأجير</a:t>
            </a:r>
          </a:p>
          <a:p xmlns:a="http://schemas.openxmlformats.org/drawingml/2006/main">
            <a:pPr algn="r">
              <a:defRPr sz="1350" b="0">
                <a:solidFill>
                  <a:srgbClr val="BEB6A8"/>
                </a:solidFill>
              </a:defRPr>
            </a:pPr>
            <a:r>
              <a:rPr sz="1350" b="0">
                <a:solidFill>
                  <a:srgbClr val="BEB6A8"/>
                </a:solidFill>
              </a:rPr>
              <a:t>آرت ديكو الحضري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1FCAD8D-8581-4812-9244-DD953671CF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0" y="2190750"/>
            <a:ext cx="23812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2550" b="1">
                <a:solidFill>
                  <a:srgbClr val="C9B799"/>
                </a:solidFill>
              </a:defRPr>
            </a:pPr>
            <a:r>
              <a:rPr sz="2550" b="1">
                <a:solidFill>
                  <a:srgbClr val="C9B799"/>
                </a:solidFill>
              </a:rPr>
              <a:t>1,606 م²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3DF15BC-4023-4850-878D-9FC02E692F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0" y="2667000"/>
            <a:ext cx="2381250" cy="590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0">
                <a:solidFill>
                  <a:srgbClr val="BEB6A8"/>
                </a:solidFill>
              </a:defRPr>
            </a:pPr>
            <a:r>
              <a:rPr sz="1350" b="0">
                <a:solidFill>
                  <a:srgbClr val="BEB6A8"/>
                </a:solidFill>
              </a:rPr>
              <a:t>أعلى صافي تأجير</a:t>
            </a:r>
          </a:p>
          <a:p xmlns:a="http://schemas.openxmlformats.org/drawingml/2006/main">
            <a:pPr algn="r">
              <a:defRPr sz="1350" b="0">
                <a:solidFill>
                  <a:srgbClr val="BEB6A8"/>
                </a:solidFill>
              </a:defRPr>
            </a:pPr>
            <a:r>
              <a:rPr sz="1350" b="0">
                <a:solidFill>
                  <a:srgbClr val="BEB6A8"/>
                </a:solidFill>
              </a:rPr>
              <a:t>الشريط المعماري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86462724-9A24-40F8-95DA-FB236A9238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3619500"/>
            <a:ext cx="447675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0085C6DD-72BE-48F3-8266-3E958AF5E2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3952875"/>
            <a:ext cx="22860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2250" b="1">
                <a:solidFill>
                  <a:srgbClr val="FFFFFF"/>
                </a:solidFill>
              </a:defRPr>
            </a:pPr>
            <a:r>
              <a:rPr sz="2250" b="1">
                <a:solidFill>
                  <a:srgbClr val="FFFFFF"/>
                </a:solidFill>
              </a:rPr>
              <a:t>5.7 مليون ر.س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78997A09-9F25-4EF1-B952-6C5C02E15A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4381500"/>
            <a:ext cx="44767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0">
                <a:solidFill>
                  <a:srgbClr val="BEB6A8"/>
                </a:solidFill>
              </a:defRPr>
            </a:pPr>
            <a:r>
              <a:rPr sz="1275" b="0">
                <a:solidFill>
                  <a:srgbClr val="BEB6A8"/>
                </a:solidFill>
              </a:rPr>
              <a:t>أقل نقطة دخول لنطاق العظم والغلاف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A2CDEC86-E584-4EF8-A3D5-2C280764B1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5095875"/>
            <a:ext cx="4476750" cy="5334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75" b="0">
                <a:solidFill>
                  <a:srgbClr val="FFFFFF"/>
                </a:solidFill>
              </a:defRPr>
            </a:pPr>
            <a:r>
              <a:rPr sz="1575" b="0">
                <a:solidFill>
                  <a:srgbClr val="FFFFFF"/>
                </a:solidFill>
              </a:rPr>
              <a:t>قارن النماذج، استكشف الوحدات، وشارك الاختيار مباشرة.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8063C0DB-56D0-4E74-9023-56FAD0A4B0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5857875"/>
            <a:ext cx="2476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A97646"/>
                </a:solidFill>
              </a:defRPr>
            </a:pPr>
            <a:r>
              <a:rPr sz="1800" b="1">
                <a:solidFill>
                  <a:srgbClr val="A97646"/>
                </a:solidFill>
              </a:rPr>
              <a:t>probnd.space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7FFF9EDF-9010-4462-AC9F-C34CD8984F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44000" y="5895975"/>
            <a:ext cx="2000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+966 50 338 4407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C7C59CCB-6011-47B0-81D0-E30BBA5D42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71DED39-BD75-44B5-85A8-8999B92015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75316205"/>
      </p:ext>
    </p:extLst>
  </p:cSld>
</p:sld>
</file>

<file path=ppt\slides\slide2.xml><?xml version="1.0" encoding="utf-8"?>
<p:sld xmlns:p="http://schemas.openxmlformats.org/presentationml/2006/main">
  <p:cSld>
    <p:bg>
      <p:bgPr>
        <a:solidFill xmlns:a="http://schemas.openxmlformats.org/drawingml/2006/main">
          <a:srgbClr val="F4F0E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8d50e38caef4fa6"/>
          <a:srcRect xmlns:a="http://schemas.openxmlformats.org/drawingml/2006/main" l="22656" t="0" r="22656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6667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DBECA9F-E17D-4761-897C-39A74E763E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666750"/>
            <a:ext cx="4286250" cy="12858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600" b="1">
                <a:solidFill>
                  <a:srgbClr val="141410"/>
                </a:solidFill>
              </a:defRPr>
            </a:pPr>
            <a:r>
              <a:rPr sz="3600" b="1">
                <a:solidFill>
                  <a:srgbClr val="141410"/>
                </a:solidFill>
              </a:rPr>
              <a:t>مشروع واحد،</a:t>
            </a:r>
          </a:p>
          <a:p xmlns:a="http://schemas.openxmlformats.org/drawingml/2006/main">
            <a:pPr algn="r">
              <a:defRPr sz="3600" b="1">
                <a:solidFill>
                  <a:srgbClr val="141410"/>
                </a:solidFill>
              </a:defRPr>
            </a:pPr>
            <a:r>
              <a:rPr sz="3600" b="1">
                <a:solidFill>
                  <a:srgbClr val="141410"/>
                </a:solidFill>
              </a:rPr>
              <a:t>عشر لغات معمارية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070EA91-9D0C-46C8-9661-B3B0DB5DA2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2238375"/>
            <a:ext cx="4191000" cy="876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650" b="0">
                <a:solidFill>
                  <a:srgbClr val="514A40"/>
                </a:solidFill>
              </a:defRPr>
            </a:pPr>
            <a:r>
              <a:rPr sz="1650" b="0">
                <a:solidFill>
                  <a:srgbClr val="514A40"/>
                </a:solidFill>
              </a:rPr>
              <a:t>وجهة من دورين تجمع مرونة التأجير في الأرضي وضيافة جاذبة في العلوي ضمن حضور بصري واحد.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1993EA8-48A0-4F77-9AC1-D22799FBC2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3476625"/>
            <a:ext cx="4191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BBDA7"/>
          </a:solidFill>
          <a:ln xmlns:a="http://schemas.openxmlformats.org/drawingml/2006/main" w="0">
            <a:solidFill>
              <a:srgbClr val="CBBDA7"/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1219FF5-6768-4C4C-BE6E-38F7B9D2A1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3762375"/>
            <a:ext cx="2000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2250" b="1">
                <a:solidFill>
                  <a:srgbClr val="141410"/>
                </a:solidFill>
              </a:defRPr>
            </a:pPr>
            <a:r>
              <a:rPr sz="2250" b="1">
                <a:solidFill>
                  <a:srgbClr val="141410"/>
                </a:solidFill>
              </a:rPr>
              <a:t>1,192.71 م²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4295817-72AA-49BA-804B-C3D499BA36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4191000"/>
            <a:ext cx="20002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756B5E"/>
                </a:solidFill>
              </a:defRPr>
            </a:pPr>
            <a:r>
              <a:rPr sz="1200" b="0">
                <a:solidFill>
                  <a:srgbClr val="756B5E"/>
                </a:solidFill>
              </a:rPr>
              <a:t>مساحة الموقع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B9829072-F3DB-46FB-9A7B-BD343C2AF3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0" y="3762375"/>
            <a:ext cx="19050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2250" b="1">
                <a:solidFill>
                  <a:srgbClr val="141410"/>
                </a:solidFill>
              </a:defRPr>
            </a:pPr>
            <a:r>
              <a:rPr sz="2250" b="1">
                <a:solidFill>
                  <a:srgbClr val="141410"/>
                </a:solidFill>
              </a:rPr>
              <a:t>10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FF1D202D-B1BC-4B2C-890C-9FB6F4E612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0" y="4191000"/>
            <a:ext cx="190500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756B5E"/>
                </a:solidFill>
              </a:defRPr>
            </a:pPr>
            <a:r>
              <a:rPr sz="1200" b="0">
                <a:solidFill>
                  <a:srgbClr val="756B5E"/>
                </a:solidFill>
              </a:rPr>
              <a:t>نماذج مستقلة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326E5A1-C612-44F9-96F4-8E0D7A360A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4810125"/>
            <a:ext cx="2000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2250" b="1">
                <a:solidFill>
                  <a:srgbClr val="141410"/>
                </a:solidFill>
              </a:defRPr>
            </a:pPr>
            <a:r>
              <a:rPr sz="2250" b="1">
                <a:solidFill>
                  <a:srgbClr val="141410"/>
                </a:solidFill>
              </a:rPr>
              <a:t>2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95E1EF21-B364-4ECC-AFC7-271AC7D91A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5238750"/>
            <a:ext cx="20002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756B5E"/>
                </a:solidFill>
              </a:defRPr>
            </a:pPr>
            <a:r>
              <a:rPr sz="1200" b="0">
                <a:solidFill>
                  <a:srgbClr val="756B5E"/>
                </a:solidFill>
              </a:rPr>
              <a:t>طابقان تجاريان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350545B2-B792-4134-9887-F724996F0F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0" y="4810125"/>
            <a:ext cx="19050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2250" b="1">
                <a:solidFill>
                  <a:srgbClr val="141410"/>
                </a:solidFill>
              </a:defRPr>
            </a:pPr>
            <a:r>
              <a:rPr sz="2250" b="1">
                <a:solidFill>
                  <a:srgbClr val="141410"/>
                </a:solidFill>
              </a:rPr>
              <a:t>3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F4C5D0F-E0B5-4755-82E3-B35090D2DA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0" y="5238750"/>
            <a:ext cx="19050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756B5E"/>
                </a:solidFill>
              </a:defRPr>
            </a:pPr>
            <a:r>
              <a:rPr sz="1200" b="0">
                <a:solidFill>
                  <a:srgbClr val="756B5E"/>
                </a:solidFill>
              </a:rPr>
              <a:t>وحدات علوية قابلة للدمج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42F76625-1B82-40DA-89CC-DB026B4652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6E6558"/>
                </a:solidFill>
              </a:defRPr>
            </a:pPr>
            <a:r>
              <a:rPr sz="975" b="0">
                <a:solidFill>
                  <a:srgbClr val="6E6558"/>
                </a:solidFill>
              </a:rPr>
              <a:t>ProBnd · رِواق عرعر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E6603C99-1387-41A4-A5D5-6D6BAD8A63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E6558"/>
                </a:solidFill>
              </a:defRPr>
            </a:pPr>
            <a:r>
              <a:rPr sz="975" b="0">
                <a:solidFill>
                  <a:srgbClr val="6E6558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04313546"/>
      </p:ext>
    </p:extLst>
  </p:cSld>
</p:sld>
</file>

<file path=ppt\slides\slide3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B08599AE-63AB-4A13-A799-51525BE20F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5720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رحلة واضحة تصنع حركة تجارية كاملة</a:t>
            </a:r>
          </a:p>
        </p:txBody>
      </p:sp>
      <p:pic>
        <p:nvPicPr>
          <p:cNvPr id="1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0b9ef4e01854465"/>
          <a:srcRect xmlns:a="http://schemas.openxmlformats.org/drawingml/2006/main" l="10337" t="0" r="10337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6750" y="1285875"/>
            <a:ext cx="5238750" cy="3714750"/>
          </a:xfrm>
          <a:prstGeom xmlns:a="http://schemas.openxmlformats.org/drawingml/2006/main" prst="rect">
            <a:avLst/>
          </a:prstGeom>
        </p:spPr>
      </p:pic>
      <p:pic>
        <p:nvPicPr>
          <p:cNvPr id="1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c96caba12ab4682"/>
          <a:srcRect xmlns:a="http://schemas.openxmlformats.org/drawingml/2006/main" l="10337" t="0" r="10337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286500" y="1285875"/>
            <a:ext cx="5238750" cy="3714750"/>
          </a:xfrm>
          <a:prstGeom xmlns:a="http://schemas.openxmlformats.org/drawingml/2006/main" prst="rect">
            <a:avLst/>
          </a:prstGeom>
        </p:spPr>
      </p:pic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377868E2-FD1A-41C2-9342-D8F057B1CD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191125"/>
            <a:ext cx="523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650" b="1">
                <a:solidFill>
                  <a:srgbClr val="C9B799"/>
                </a:solidFill>
              </a:defRPr>
            </a:pPr>
            <a:r>
              <a:rPr sz="1650" b="1">
                <a:solidFill>
                  <a:srgbClr val="C9B799"/>
                </a:solidFill>
              </a:rPr>
              <a:t>الصعود والمصعد من يمين الواجهة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CE295D7-6CC9-4045-9307-31DC829596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0" y="5191125"/>
            <a:ext cx="52387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650" b="1">
                <a:solidFill>
                  <a:srgbClr val="C9B799"/>
                </a:solidFill>
              </a:defRPr>
            </a:pPr>
            <a:r>
              <a:rPr sz="1650" b="1">
                <a:solidFill>
                  <a:srgbClr val="C9B799"/>
                </a:solidFill>
              </a:rPr>
              <a:t>رواق علوي مستمر وصولًا إلى النزول في الطرف المقابل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D05B81F-B0E2-4381-A39A-8A63070C20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5953125"/>
            <a:ext cx="10858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0">
                <a:solidFill>
                  <a:srgbClr val="BEB6A8"/>
                </a:solidFill>
              </a:defRPr>
            </a:pPr>
            <a:r>
              <a:rPr sz="1275" b="0">
                <a:solidFill>
                  <a:srgbClr val="BEB6A8"/>
                </a:solidFill>
              </a:rPr>
              <a:t>متاجر يومية في الأرضي · مطعم ومقهيان في العلوي · خدمة خلفية مستقلة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BC640C8-EAF9-48E2-B2F6-5A589ECA7A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55784AB-F765-4CE2-9F43-BD931A5B06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35859159"/>
      </p:ext>
    </p:extLst>
  </p:cSld>
</p:sld>
</file>

<file path=ppt\slides\slide4.xml><?xml version="1.0" encoding="utf-8"?>
<p:sld xmlns:p="http://schemas.openxmlformats.org/presentationml/2006/main">
  <p:cSld>
    <p:bg>
      <p:bgPr>
        <a:solidFill xmlns:a="http://schemas.openxmlformats.org/drawingml/2006/main">
          <a:srgbClr val="F4F0E7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9CED0FD-9842-4E29-B4FE-6BE30B3A93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381000"/>
            <a:ext cx="10858500" cy="571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300" b="1">
                <a:solidFill>
                  <a:srgbClr val="141410"/>
                </a:solidFill>
              </a:defRPr>
            </a:pPr>
            <a:r>
              <a:rPr sz="3300" b="1">
                <a:solidFill>
                  <a:srgbClr val="141410"/>
                </a:solidFill>
              </a:rPr>
              <a:t>أطلس الواجهات العشر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3EC2BE9-281A-4E8A-A852-01345F7785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952500"/>
            <a:ext cx="10858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655D51"/>
                </a:solidFill>
              </a:defRPr>
            </a:pPr>
            <a:r>
              <a:rPr sz="1500" b="0">
                <a:solidFill>
                  <a:srgbClr val="655D51"/>
                </a:solidFill>
              </a:rPr>
              <a:t>من الهوية السعودية المعاصرة إلى المدارس الأوروبية والأمريكية والهجينة</a:t>
            </a:r>
          </a:p>
        </p:txBody>
      </p:sp>
      <p:pic>
        <p:nvPicPr>
          <p:cNvPr id="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ef8421790654f9f"/>
          <a:stretch xmlns:a="http://schemas.openxmlformats.org/drawingml/2006/main"/>
        </p:blipFill>
        <p:spPr>
          <a:xfrm xmlns:a="http://schemas.openxmlformats.org/drawingml/2006/main">
            <a:off x="666750" y="2290090"/>
            <a:ext cx="10858500" cy="2849320"/>
          </a:xfrm>
          <a:prstGeom xmlns:a="http://schemas.openxmlformats.org/drawingml/2006/main" prst="rect">
            <a:avLst/>
          </a:prstGeom>
        </p:spPr>
      </p:pic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985E14C-2006-4068-8ACD-BB8EDECDDC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6E6558"/>
                </a:solidFill>
              </a:defRPr>
            </a:pPr>
            <a:r>
              <a:rPr sz="975" b="0">
                <a:solidFill>
                  <a:srgbClr val="6E6558"/>
                </a:solidFill>
              </a:rPr>
              <a:t>ProBnd · رِواق عرعر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62A4F71-B1BD-46D5-9D71-CBD05EBB7A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6E6558"/>
                </a:solidFill>
              </a:defRPr>
            </a:pPr>
            <a:r>
              <a:rPr sz="975" b="0">
                <a:solidFill>
                  <a:srgbClr val="6E6558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103408752"/>
      </p:ext>
    </p:extLst>
  </p:cSld>
</p:sld>
</file>

<file path=ppt\slides\slide5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4e9d10939e946b8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627C93D-42BC-4593-9272-8F57E500A6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61A343D-69E6-467D-9CE2-75E5B50639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01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71E247E-394C-4C28-AAA2-14CF0D542C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سعودي معاصر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9B4B49D-E43E-4260-904B-ABDAD7E0CF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حجر عرعر المعاصر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DDCA08F-3D95-4FAF-93ED-6D9FF930F1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كتل حجرية هادئة بإطلالات عميقة وهوية سعودية معاصرة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7304FA0-4EBC-44EA-8290-72AD890F6C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D146CFC1-AC16-4C0D-8FC1-F5E94A20A0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1,471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97288FC-BF7D-479B-8D9C-D6F43B1A8E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A01865F1-9CBC-435C-A1DD-7BA5C54290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76.1%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7E26EB25-0A81-4D66-8EAD-C98982B22B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F5FE3707-5110-4E95-9084-2B2D0C132D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87.7%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D02B5FB1-EDA4-411B-81ED-09BB2B7B79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5096076F-FF59-4CF5-9436-7441C923C7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AAE9289-9117-4471-9089-6D6962BE47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F10D5830-7B3C-4830-A938-A0CE6D61ED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حجر عرعر الفاتح · ألمنيوم برونزي · زجاج شفاف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B3B04743-8364-4EF4-9F5A-02275B5CD2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5.7–7.0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8F820979-DA3C-4BB1-B744-6804345F64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9D98E5EB-D144-41C8-9969-E4428308D0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55561021"/>
      </p:ext>
    </p:extLst>
  </p:cSld>
</p:sld>
</file>

<file path=ppt\slides\slide6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389d1e8cf8e4b69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049D5B2F-957E-4E75-882D-916AB4E62F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7F9C9AAD-0D24-4034-B8F3-B87E32F7DC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02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643E4B9-67ED-446A-BB66-BB6FD6B3D9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نجدي سعودي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96B5031-AF61-454C-8921-05761401AC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بوابات نجد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7B07C2A-13D4-4F93-BF8A-375C6E2BAB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بوابات شامخة وإيقاع رأسي مستلهم من العمارة النجدية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8F1AB465-8A9F-49D5-872A-D7C7B59062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1782035D-02B3-44A8-92D1-E4492B715F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1,540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EF7C9E62-4E2D-4987-A7C9-D572EC1791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11AE622-D9C3-419A-86D3-8A24B813C7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80.8%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F5A36718-F916-4D42-A487-4666E93F34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37F11441-71FC-4F26-89E5-8418F9CAB8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86.2%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86F9CEBC-CDB0-4B5F-939B-E85F672274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20DEC04-6D07-4E17-AC1C-D2D5B7F49E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13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1002290D-62B9-4777-A076-90DB9157D9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56D943B6-B46E-4ED7-8F78-114F84A87E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حجر كريمي · لياسة معدنية · معدن مثقب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83E3A8E2-9782-44F3-AC56-75A056D084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6.0–7.4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37882CF1-ABAE-40AA-83F9-1703A4E760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1A266F76-BD4E-4681-8643-050377FE72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140140197"/>
      </p:ext>
    </p:extLst>
  </p:cSld>
</p:sld>
</file>

<file path=ppt\slides\slide7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a1302fe03314875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FFD4F1A-EBE7-47BB-A5F9-8637CE087C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64FBB905-7899-4A1A-880E-FF0909E42E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03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2F2088F-B26E-4F14-BEC6-69F0BB954C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سعودي معاصر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BB4A9A7-41B6-4C0A-A067-E878A899E2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مشربية الشمال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9C2BD0A4-A90F-4DD3-9D9B-E4DC8F62CD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شاشات هندسية خفيفة تصنع الظل وتمنح الواجهة توقيعًا مميزًا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AECF633D-81D6-400F-B43B-714A5E1FD0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6801BB0-21B6-41D2-83D4-7CA81C93E0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1,512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38AED08B-F117-4179-9FD5-F589B67D48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93055453-C886-4AE0-A891-1120D6824E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78.8%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B24AF7D-B1AF-4B30-B3E0-D575259364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0568A588-5C9A-4A6E-8EA2-3D49058F93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87.0%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511AAEBC-FCC4-435B-89FF-57D041EE97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8ED1082-19D5-4456-8D7C-59B697C7AF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E950F7BB-B9DE-4879-8579-9186EFB244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1066E317-02ED-4B87-9A55-4E90457F92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ألمنيوم هندسي · حجر فاتح · زجاج برونزي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20754A60-67CA-4AB2-881D-149D107DC5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6.2–7.7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93F8641B-EEE2-4A98-9077-C12CEBF78F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BFEDDA87-2F96-4AC2-95B3-470E04C1FFA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774580469"/>
      </p:ext>
    </p:extLst>
  </p:cSld>
</p:sld>
</file>

<file path=ppt\slides\slide8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750e327e68e485a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FEC1D26-A1F7-4893-B76B-52764E6B00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9742DA7-67C9-4DDE-B6A5-BAFE035D9D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04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9EF052F-B433-4759-9100-8DBA70465F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فرنسي معاصر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94476AD-0755-49C1-A3E2-F2A1620381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باريس المعاصر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AEF3ACE-67F4-4CF1-B9EF-DA5C2706F7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نسب رأسية راقية وتفاصيل معدنية تمنح الواجهة أناقة حضرية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D8C8CC9F-3CE9-4BF3-AB96-D79CF05EE5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BFDF6CB-6757-40C9-9ACB-55073D938A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1,552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5EA5C4EA-4A46-45AA-89E5-915CCB1D22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CBB25FDF-83A0-4804-8867-0E7325F8D1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82.2%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BFC8DD6-F46E-4DB8-8C60-32A4C9922B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39A1840-730E-41D0-99D3-FB90BA1C0D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85.3%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7A68694-329B-4086-81BD-40C8F92C574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403A5F92-F5D8-4023-898B-6A0F214CF7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A4C1738-21E4-489E-9A99-F80FC99584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71B33A92-8823-4B89-9AC2-8D56E1F706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حجر جيري · معدن أسود · زجاج صافٍ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55E664B5-90AD-4B9C-91F9-57705682D1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6.4–8.0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4C1756A8-4789-46C9-AFF4-640F16889A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5DF56B54-0091-468D-9CDD-F04BA32516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581933072"/>
      </p:ext>
    </p:extLst>
  </p:cSld>
</p:sld>
</file>

<file path=ppt\slides\slide9.xml><?xml version="1.0" encoding="utf-8"?>
<p:sld xmlns:p="http://schemas.openxmlformats.org/presentationml/2006/main">
  <p:cSld>
    <p:bg>
      <p:bgPr>
        <a:solidFill xmlns:a="http://schemas.openxmlformats.org/drawingml/2006/main">
          <a:srgbClr val="141410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2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e54cafb35c84af4"/>
          <a:srcRect xmlns:a="http://schemas.openxmlformats.org/drawingml/2006/main" l="17952" t="0" r="17952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78105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EDE441A-2459-4E7D-9B0C-DFAD1A2DE7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0" y="0"/>
            <a:ext cx="4381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410"/>
          </a:solidFill>
          <a:ln xmlns:a="http://schemas.openxmlformats.org/drawingml/2006/main" w="0">
            <a:solidFill>
              <a:srgbClr val="141410"/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E43A0A1-B1A9-4592-96C3-52D8A8FFCB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049000" y="438150"/>
            <a:ext cx="476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350" b="1">
                <a:solidFill>
                  <a:srgbClr val="A97646"/>
                </a:solidFill>
              </a:defRPr>
            </a:pPr>
            <a:r>
              <a:rPr sz="1350" b="1">
                <a:solidFill>
                  <a:srgbClr val="A97646"/>
                </a:solidFill>
              </a:rPr>
              <a:t>05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4C0CC01-1CAF-4F94-9A2F-41DD1C8CED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95300"/>
            <a:ext cx="238125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C9B799"/>
                </a:solidFill>
              </a:defRPr>
            </a:pPr>
            <a:r>
              <a:rPr sz="1275" b="1">
                <a:solidFill>
                  <a:srgbClr val="C9B799"/>
                </a:solidFill>
              </a:rPr>
              <a:t>فرنسي بروفانسي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92A2197-55CB-4457-B195-1371559DFD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1143000"/>
            <a:ext cx="3238500" cy="1047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3000" b="1">
                <a:solidFill>
                  <a:srgbClr val="FFFFFF"/>
                </a:solidFill>
              </a:defRPr>
            </a:pPr>
            <a:r>
              <a:rPr sz="3000" b="1">
                <a:solidFill>
                  <a:srgbClr val="FFFFFF"/>
                </a:solidFill>
              </a:rPr>
              <a:t>بروفانس الفرنسي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1C0D93A-2DFB-46BD-9CC6-A7A7B05A28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2333625"/>
            <a:ext cx="3238500" cy="714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500" b="0">
                <a:solidFill>
                  <a:srgbClr val="BEB6A8"/>
                </a:solidFill>
              </a:defRPr>
            </a:pPr>
            <a:r>
              <a:rPr sz="1500" b="0">
                <a:solidFill>
                  <a:srgbClr val="BEB6A8"/>
                </a:solidFill>
              </a:rPr>
              <a:t>حجر دافئ وقناطر رشيقة في وجهة ضيافة ذات طابع فرنسي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D6411BC0-FE9E-4B19-8340-7BFE70C627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333750"/>
            <a:ext cx="32385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454237"/>
          </a:solidFill>
          <a:ln xmlns:a="http://schemas.openxmlformats.org/drawingml/2006/main" w="0">
            <a:solidFill>
              <a:srgbClr val="454237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E3A983EC-F38B-4667-A8F4-3D36A6E1B3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1,558 م²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91520E1-EFF8-4ADC-AAAE-6C771B3D1D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صافي التأجير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07DE1E40-BA04-4850-A60D-F769A9F2B7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6195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83.2%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CA1C4583-2FC3-460D-A48D-FC6097E242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39814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كفاءة التأجير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D4E9D4B-EFCC-4976-A19E-EC882424F0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84.8%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227B429C-C3F8-4463-8FEB-D62CADDA79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بصمة البناء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052F0825-CD6F-4E2E-9A7E-BFD67BA847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457700"/>
            <a:ext cx="142875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950" b="1">
                <a:solidFill>
                  <a:srgbClr val="FFFFFF"/>
                </a:solidFill>
              </a:defRPr>
            </a:pPr>
            <a:r>
              <a:rPr sz="1950" b="1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5BAD405-B027-4A67-A50E-639F4D82CF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4819650"/>
            <a:ext cx="1428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125" b="0">
                <a:solidFill>
                  <a:srgbClr val="BEB6A8"/>
                </a:solidFill>
              </a:defRPr>
            </a:pPr>
            <a:r>
              <a:rPr sz="1125" b="0">
                <a:solidFill>
                  <a:srgbClr val="BEB6A8"/>
                </a:solidFill>
              </a:rPr>
              <a:t>وحدة قابلة للتأجير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95D396B5-4C53-495B-AD66-49A25ED2D9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334000"/>
            <a:ext cx="323850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00" b="0">
                <a:solidFill>
                  <a:srgbClr val="C9B799"/>
                </a:solidFill>
              </a:defRPr>
            </a:pPr>
            <a:r>
              <a:rPr sz="1200" b="0">
                <a:solidFill>
                  <a:srgbClr val="C9B799"/>
                </a:solidFill>
              </a:rPr>
              <a:t>حجر بروفانسي · حديد مشغول · تفاصيل حجرية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CBE897EB-DD33-4DB6-B510-6743520590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86750" y="5905500"/>
            <a:ext cx="32385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تكلفة العظم والغلاف: 6.8–8.5 مليون ر.س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18AEACC5-47D6-4400-B70B-725540377E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572500" y="6477000"/>
            <a:ext cx="29527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r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ProBnd · رِواق عرعر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F0D7BFD0-DBB4-4DB0-AE2E-F5144B65DC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477000"/>
            <a:ext cx="523875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BEB6A8"/>
                </a:solidFill>
              </a:defRPr>
            </a:pPr>
            <a:r>
              <a:rPr sz="975" b="0">
                <a:solidFill>
                  <a:srgbClr val="BEB6A8"/>
                </a:solidFill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521197224"/>
      </p:ext>
    </p:extLst>
  </p:cSld>
</p:sld>
</file>

<file path=ppt\tableStyles.xml><?xml version="1.0" encoding="utf-8"?>
<a:tblStyleLst xmlns:a="http://schemas.openxmlformats.org/drawingml/2006/main" def="{5C22544A-7EE6-4342-B048-85BDC9FD1C3A}"/>
</file>

<file path=ppt\theme\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